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9800" y="177800"/>
            <a:ext cx="3429635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26550" y="368395"/>
            <a:ext cx="2021840" cy="153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9800" y="1187450"/>
            <a:ext cx="9852025" cy="162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20650"/>
            <a:ext cx="10033000" cy="16286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445" dirty="0" err="1" smtClean="0">
                <a:solidFill>
                  <a:srgbClr val="E10000"/>
                </a:solidFill>
                <a:latin typeface="Roboto Cn"/>
                <a:cs typeface="Roboto Cn"/>
              </a:rPr>
              <a:t>Итогов</a:t>
            </a:r>
            <a:r>
              <a:rPr lang="ru-RU" sz="10500" b="1" spc="445" dirty="0" err="1" smtClean="0">
                <a:solidFill>
                  <a:srgbClr val="E10000"/>
                </a:solidFill>
                <a:latin typeface="Roboto Cn"/>
                <a:cs typeface="Roboto Cn"/>
              </a:rPr>
              <a:t>ое</a:t>
            </a:r>
            <a:endParaRPr sz="10500" dirty="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1187450"/>
            <a:ext cx="10575938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175" dirty="0">
                <a:solidFill>
                  <a:srgbClr val="E10000"/>
                </a:solidFill>
                <a:latin typeface="Roboto Cn"/>
                <a:cs typeface="Roboto Cn"/>
              </a:rPr>
              <a:t>собеседование</a:t>
            </a:r>
            <a:r>
              <a:rPr sz="10500" b="1" spc="-195" dirty="0">
                <a:solidFill>
                  <a:srgbClr val="E10000"/>
                </a:solidFill>
                <a:latin typeface="Roboto Cn"/>
                <a:cs typeface="Roboto Cn"/>
              </a:rPr>
              <a:t> </a:t>
            </a:r>
            <a:r>
              <a:rPr sz="10500" b="1" spc="200" dirty="0">
                <a:solidFill>
                  <a:srgbClr val="E10000"/>
                </a:solidFill>
                <a:latin typeface="Roboto Cn"/>
                <a:cs typeface="Roboto Cn"/>
              </a:rPr>
              <a:t>–</a:t>
            </a:r>
            <a:endParaRPr sz="10500" dirty="0">
              <a:latin typeface="Roboto Cn"/>
              <a:cs typeface="Roboto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9800" y="2254250"/>
            <a:ext cx="4751705" cy="351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500" b="1" spc="-20" dirty="0">
                <a:solidFill>
                  <a:srgbClr val="E10000"/>
                </a:solidFill>
                <a:latin typeface="Roboto Cn"/>
                <a:cs typeface="Roboto Cn"/>
              </a:rPr>
              <a:t>2</a:t>
            </a:r>
            <a:r>
              <a:rPr sz="10500" b="1" spc="-20" dirty="0" smtClean="0">
                <a:solidFill>
                  <a:srgbClr val="E10000"/>
                </a:solidFill>
                <a:latin typeface="Roboto Cn"/>
                <a:cs typeface="Roboto Cn"/>
              </a:rPr>
              <a:t>025</a:t>
            </a:r>
            <a:endParaRPr sz="10500" dirty="0">
              <a:latin typeface="Roboto Cn"/>
              <a:cs typeface="Roboto Cn"/>
            </a:endParaRPr>
          </a:p>
          <a:p>
            <a:pPr marL="12700">
              <a:lnSpc>
                <a:spcPct val="100000"/>
              </a:lnSpc>
              <a:spcBef>
                <a:spcPts val="11725"/>
              </a:spcBef>
            </a:pPr>
            <a:r>
              <a:rPr sz="2600" spc="-25" dirty="0">
                <a:latin typeface="Tahoma"/>
                <a:cs typeface="Tahoma"/>
              </a:rPr>
              <a:t>Даты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и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особенности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оценивания</a:t>
            </a:r>
            <a:endParaRPr sz="26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6550" y="5340350"/>
            <a:ext cx="2399665" cy="4254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-10" dirty="0">
                <a:latin typeface="Tahoma"/>
                <a:cs typeface="Tahoma"/>
              </a:rPr>
              <a:t>Допуск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10" dirty="0">
                <a:latin typeface="Tahoma"/>
                <a:cs typeface="Tahoma"/>
              </a:rPr>
              <a:t>к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Г</a:t>
            </a:r>
            <a:r>
              <a:rPr sz="2600" spc="-37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ИА-</a:t>
            </a:r>
            <a:r>
              <a:rPr sz="2600" spc="-50" dirty="0">
                <a:latin typeface="Tahoma"/>
                <a:cs typeface="Tahoma"/>
              </a:rPr>
              <a:t>9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8970" y="571500"/>
            <a:ext cx="7889278" cy="51911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3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50" dirty="0"/>
              <a:t>2</a:t>
            </a:r>
            <a:r>
              <a:rPr spc="-305" dirty="0"/>
              <a:t> </a:t>
            </a:r>
            <a:r>
              <a:rPr spc="-10" dirty="0"/>
              <a:t>группам критериев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68196" y="2901949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3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37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87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3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278032"/>
            <a:ext cx="3122295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90" dirty="0">
                <a:latin typeface="Roboto Cn"/>
                <a:cs typeface="Roboto Cn"/>
              </a:rPr>
              <a:t>Задание</a:t>
            </a:r>
            <a:r>
              <a:rPr sz="5250" b="1" spc="-120" dirty="0">
                <a:latin typeface="Roboto Cn"/>
                <a:cs typeface="Roboto Cn"/>
              </a:rPr>
              <a:t> </a:t>
            </a:r>
            <a:r>
              <a:rPr sz="5250" b="1" spc="-40" dirty="0">
                <a:latin typeface="Roboto Cn"/>
                <a:cs typeface="Roboto Cn"/>
              </a:rPr>
              <a:t>4. </a:t>
            </a:r>
            <a:r>
              <a:rPr sz="5250" b="1" spc="325" dirty="0">
                <a:latin typeface="Roboto Cn"/>
                <a:cs typeface="Roboto Cn"/>
              </a:rPr>
              <a:t>Диалог</a:t>
            </a:r>
            <a:endParaRPr sz="5250" dirty="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8400" y="838200"/>
            <a:ext cx="5208905" cy="33115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60" dirty="0">
                <a:latin typeface="Tahoma"/>
                <a:cs typeface="Tahoma"/>
              </a:rPr>
              <a:t>Собеседник-</a:t>
            </a:r>
            <a:r>
              <a:rPr sz="2600" spc="-90" dirty="0">
                <a:latin typeface="Tahoma"/>
                <a:cs typeface="Tahoma"/>
              </a:rPr>
              <a:t>экзаменатор </a:t>
            </a:r>
            <a:r>
              <a:rPr sz="2600" spc="-10" dirty="0">
                <a:latin typeface="Tahoma"/>
                <a:cs typeface="Tahoma"/>
              </a:rPr>
              <a:t>задаст </a:t>
            </a:r>
            <a:r>
              <a:rPr sz="2600" spc="-90" dirty="0">
                <a:latin typeface="Tahoma"/>
                <a:cs typeface="Tahoma"/>
              </a:rPr>
              <a:t>вопросы</a:t>
            </a:r>
            <a:r>
              <a:rPr sz="2600" spc="-1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по</a:t>
            </a:r>
            <a:r>
              <a:rPr sz="2600" spc="-19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карточке-</a:t>
            </a:r>
            <a:r>
              <a:rPr sz="2600" spc="-90" dirty="0">
                <a:latin typeface="Tahoma"/>
                <a:cs typeface="Tahoma"/>
              </a:rPr>
              <a:t>теме,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которую </a:t>
            </a:r>
            <a:r>
              <a:rPr sz="2600" spc="-120" dirty="0">
                <a:latin typeface="Tahoma"/>
                <a:cs typeface="Tahoma"/>
              </a:rPr>
              <a:t>выбрал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ученик.</a:t>
            </a:r>
            <a:endParaRPr sz="2600" dirty="0">
              <a:latin typeface="Tahoma"/>
              <a:cs typeface="Tahoma"/>
            </a:endParaRPr>
          </a:p>
          <a:p>
            <a:pPr marL="12700" marR="200025">
              <a:lnSpc>
                <a:spcPts val="2930"/>
              </a:lnSpc>
              <a:spcBef>
                <a:spcPts val="1710"/>
              </a:spcBef>
            </a:pPr>
            <a:r>
              <a:rPr sz="2600" spc="-70" dirty="0">
                <a:latin typeface="Tahoma"/>
                <a:cs typeface="Tahoma"/>
              </a:rPr>
              <a:t>Вопросы</a:t>
            </a:r>
            <a:r>
              <a:rPr sz="2600" spc="-190" dirty="0">
                <a:latin typeface="Tahoma"/>
                <a:cs typeface="Tahoma"/>
              </a:rPr>
              <a:t> </a:t>
            </a:r>
            <a:r>
              <a:rPr sz="2600" spc="-85" dirty="0">
                <a:latin typeface="Tahoma"/>
                <a:cs typeface="Tahoma"/>
              </a:rPr>
              <a:t>собеседника</a:t>
            </a:r>
            <a:r>
              <a:rPr sz="2600" spc="-190" dirty="0">
                <a:latin typeface="Tahoma"/>
                <a:cs typeface="Tahoma"/>
              </a:rPr>
              <a:t> </a:t>
            </a:r>
            <a:r>
              <a:rPr sz="2600" spc="-95" dirty="0">
                <a:latin typeface="Tahoma"/>
                <a:cs typeface="Tahoma"/>
              </a:rPr>
              <a:t>прописаны</a:t>
            </a:r>
            <a:r>
              <a:rPr sz="2600" spc="-190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в </a:t>
            </a:r>
            <a:r>
              <a:rPr sz="2600" spc="-75" dirty="0">
                <a:latin typeface="Tahoma"/>
                <a:cs typeface="Tahoma"/>
              </a:rPr>
              <a:t>экзаменационном</a:t>
            </a:r>
            <a:r>
              <a:rPr sz="2600" spc="-14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материале.</a:t>
            </a:r>
            <a:endParaRPr sz="2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600" spc="-75" dirty="0">
                <a:latin typeface="Tahoma"/>
                <a:cs typeface="Tahoma"/>
              </a:rPr>
              <a:t>Длительность: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минуты.</a:t>
            </a:r>
            <a:endParaRPr sz="2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sz="2600" dirty="0">
                <a:latin typeface="Tahoma"/>
                <a:cs typeface="Tahoma"/>
              </a:rPr>
              <a:t>Не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предусматривает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подготовку</a:t>
            </a:r>
            <a:endParaRPr sz="2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01" y="571500"/>
            <a:ext cx="7806747" cy="516457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4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0" dirty="0"/>
              <a:t>одному критерию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68196" y="2901949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3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37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87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4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371600"/>
            <a:ext cx="4648200" cy="2186496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 algn="ctr">
              <a:lnSpc>
                <a:spcPts val="5250"/>
              </a:lnSpc>
              <a:spcBef>
                <a:spcPts val="1150"/>
              </a:spcBef>
            </a:pPr>
            <a:r>
              <a:rPr sz="5250" b="1" spc="120" dirty="0">
                <a:latin typeface="Roboto Cn"/>
                <a:cs typeface="Roboto Cn"/>
              </a:rPr>
              <a:t>оценка</a:t>
            </a:r>
            <a:r>
              <a:rPr sz="5250" b="1" spc="-80" dirty="0">
                <a:latin typeface="Roboto Cn"/>
                <a:cs typeface="Roboto Cn"/>
              </a:rPr>
              <a:t> </a:t>
            </a:r>
            <a:r>
              <a:rPr sz="5250" b="1" spc="-25" dirty="0">
                <a:latin typeface="Roboto Cn"/>
                <a:cs typeface="Roboto Cn"/>
              </a:rPr>
              <a:t>за </a:t>
            </a:r>
            <a:r>
              <a:rPr sz="5250" b="1" spc="150" dirty="0">
                <a:latin typeface="Roboto Cn"/>
                <a:cs typeface="Roboto Cn"/>
              </a:rPr>
              <a:t>грамотность </a:t>
            </a:r>
            <a:r>
              <a:rPr sz="5250" b="1" spc="204" dirty="0">
                <a:latin typeface="Roboto Cn"/>
                <a:cs typeface="Roboto Cn"/>
              </a:rPr>
              <a:t>речи</a:t>
            </a:r>
            <a:endParaRPr sz="5250" dirty="0">
              <a:latin typeface="Roboto Cn"/>
              <a:cs typeface="Roboto C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34931"/>
            <a:ext cx="6400800" cy="1224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329555" algn="l"/>
              </a:tabLst>
            </a:pPr>
            <a:r>
              <a:rPr sz="7875" b="1" spc="330" baseline="-12169" dirty="0">
                <a:latin typeface="Roboto Cn"/>
                <a:cs typeface="Roboto Cn"/>
              </a:rPr>
              <a:t>Дополнительная</a:t>
            </a:r>
            <a:r>
              <a:rPr sz="7875" b="1" baseline="-12169" dirty="0">
                <a:latin typeface="Roboto Cn"/>
                <a:cs typeface="Roboto Cn"/>
              </a:rPr>
              <a:t>	</a:t>
            </a:r>
            <a:endParaRPr sz="2600" dirty="0">
              <a:latin typeface="Roboto Cn"/>
              <a:cs typeface="Roboto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7000" y="1828800"/>
            <a:ext cx="5380990" cy="309892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lang="ru-RU" sz="2600" spc="-55" dirty="0" smtClean="0"/>
              <a:t>Грамотность</a:t>
            </a:r>
            <a:r>
              <a:rPr lang="ru-RU" sz="2600" spc="-229" dirty="0" smtClean="0"/>
              <a:t> </a:t>
            </a:r>
            <a:r>
              <a:rPr lang="ru-RU" sz="2600" spc="-130" dirty="0" smtClean="0"/>
              <a:t>речи</a:t>
            </a:r>
            <a:r>
              <a:rPr lang="ru-RU" sz="2600" spc="-185" dirty="0" smtClean="0"/>
              <a:t> </a:t>
            </a:r>
            <a:r>
              <a:rPr lang="ru-RU" sz="2600" spc="-110" dirty="0" smtClean="0"/>
              <a:t>оценивается</a:t>
            </a:r>
            <a:r>
              <a:rPr lang="ru-RU" sz="2600" spc="-235" dirty="0" smtClean="0"/>
              <a:t> </a:t>
            </a:r>
            <a:r>
              <a:rPr lang="ru-RU" sz="2600" spc="-50" dirty="0" smtClean="0"/>
              <a:t>в </a:t>
            </a:r>
            <a:r>
              <a:rPr sz="2600" spc="-80" dirty="0" err="1" smtClean="0">
                <a:latin typeface="Tahoma"/>
                <a:cs typeface="Tahoma"/>
              </a:rPr>
              <a:t>целом</a:t>
            </a:r>
            <a:r>
              <a:rPr sz="2600" spc="-250" dirty="0" smtClean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по</a:t>
            </a:r>
            <a:r>
              <a:rPr sz="2600" spc="-22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заданиям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1–4.</a:t>
            </a:r>
            <a:endParaRPr sz="2600" dirty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1795"/>
              </a:spcBef>
            </a:pPr>
            <a:r>
              <a:rPr sz="2600" spc="-105" dirty="0">
                <a:latin typeface="Tahoma"/>
                <a:cs typeface="Tahoma"/>
              </a:rPr>
              <a:t>Если</a:t>
            </a:r>
            <a:r>
              <a:rPr sz="2600" spc="-204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участник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итогового </a:t>
            </a:r>
            <a:r>
              <a:rPr sz="2600" spc="-90" dirty="0">
                <a:latin typeface="Tahoma"/>
                <a:cs typeface="Tahoma"/>
              </a:rPr>
              <a:t>собеседования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не</a:t>
            </a:r>
            <a:r>
              <a:rPr sz="2600" spc="-21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приступал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к </a:t>
            </a:r>
            <a:r>
              <a:rPr sz="2600" spc="-100" dirty="0">
                <a:latin typeface="Tahoma"/>
                <a:cs typeface="Tahoma"/>
              </a:rPr>
              <a:t>выполнению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двух</a:t>
            </a:r>
            <a:r>
              <a:rPr sz="2600" spc="-21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или</a:t>
            </a:r>
            <a:r>
              <a:rPr sz="2600" spc="-220" dirty="0">
                <a:latin typeface="Tahoma"/>
                <a:cs typeface="Tahoma"/>
              </a:rPr>
              <a:t> </a:t>
            </a:r>
            <a:r>
              <a:rPr sz="2600" spc="-114" dirty="0">
                <a:latin typeface="Tahoma"/>
                <a:cs typeface="Tahoma"/>
              </a:rPr>
              <a:t>более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заданий, </a:t>
            </a:r>
            <a:r>
              <a:rPr sz="2600" spc="-35" dirty="0">
                <a:latin typeface="Tahoma"/>
                <a:cs typeface="Tahoma"/>
              </a:rPr>
              <a:t>то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по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всем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критериям</a:t>
            </a:r>
            <a:r>
              <a:rPr sz="2600" spc="-25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оценивания </a:t>
            </a:r>
            <a:r>
              <a:rPr sz="2600" spc="-40" dirty="0">
                <a:latin typeface="Tahoma"/>
                <a:cs typeface="Tahoma"/>
              </a:rPr>
              <a:t>грамотности</a:t>
            </a:r>
            <a:r>
              <a:rPr sz="2600" spc="-204" dirty="0">
                <a:latin typeface="Tahoma"/>
                <a:cs typeface="Tahoma"/>
              </a:rPr>
              <a:t> </a:t>
            </a:r>
            <a:r>
              <a:rPr sz="2600" spc="-130" dirty="0">
                <a:latin typeface="Tahoma"/>
                <a:cs typeface="Tahoma"/>
              </a:rPr>
              <a:t>речи</a:t>
            </a:r>
            <a:r>
              <a:rPr sz="2600" spc="-204" dirty="0">
                <a:latin typeface="Tahoma"/>
                <a:cs typeface="Tahoma"/>
              </a:rPr>
              <a:t> </a:t>
            </a:r>
            <a:r>
              <a:rPr sz="2600" spc="-95" dirty="0">
                <a:latin typeface="Tahoma"/>
                <a:cs typeface="Tahoma"/>
              </a:rPr>
              <a:t>ставится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0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баллов</a:t>
            </a:r>
            <a:endParaRPr sz="2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391" y="571505"/>
            <a:ext cx="7763966" cy="51911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26550" y="368401"/>
            <a:ext cx="2298065" cy="19113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pc="-10" dirty="0"/>
              <a:t>Максимум</a:t>
            </a:r>
          </a:p>
          <a:p>
            <a:pPr marL="12700" marR="5080">
              <a:lnSpc>
                <a:spcPts val="2920"/>
              </a:lnSpc>
              <a:spcBef>
                <a:spcPts val="165"/>
              </a:spcBef>
            </a:pPr>
            <a:r>
              <a:rPr spc="-150" dirty="0"/>
              <a:t>7</a:t>
            </a:r>
            <a:r>
              <a:rPr spc="-280" dirty="0"/>
              <a:t> </a:t>
            </a:r>
            <a:r>
              <a:rPr spc="-130" dirty="0"/>
              <a:t>баллов</a:t>
            </a:r>
            <a:r>
              <a:rPr spc="-229" dirty="0"/>
              <a:t> </a:t>
            </a:r>
            <a:r>
              <a:rPr spc="-10" dirty="0"/>
              <a:t>можно </a:t>
            </a:r>
            <a:r>
              <a:rPr spc="-85" dirty="0"/>
              <a:t>получить</a:t>
            </a:r>
            <a:r>
              <a:rPr spc="-254" dirty="0"/>
              <a:t> </a:t>
            </a:r>
            <a:r>
              <a:rPr spc="-25" dirty="0"/>
              <a:t>за </a:t>
            </a:r>
            <a:r>
              <a:rPr spc="-10" dirty="0"/>
              <a:t>грамотность </a:t>
            </a:r>
            <a:r>
              <a:rPr spc="-20" dirty="0"/>
              <a:t>речи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68196" y="2901955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4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43"/>
            <a:ext cx="91694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60" dirty="0">
                <a:solidFill>
                  <a:srgbClr val="E10000"/>
                </a:solidFill>
                <a:latin typeface="Tahoma"/>
                <a:cs typeface="Tahoma"/>
              </a:rPr>
              <a:t>группы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93"/>
            <a:ext cx="1957705" cy="65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475"/>
              </a:lnSpc>
              <a:spcBef>
                <a:spcPts val="105"/>
              </a:spcBef>
            </a:pPr>
            <a:r>
              <a:rPr sz="2250" spc="-10" dirty="0">
                <a:solidFill>
                  <a:srgbClr val="E10000"/>
                </a:solidFill>
                <a:latin typeface="Tahoma"/>
                <a:cs typeface="Tahoma"/>
              </a:rPr>
              <a:t>критериев</a:t>
            </a:r>
            <a:endParaRPr sz="2250">
              <a:latin typeface="Tahoma"/>
              <a:cs typeface="Tahoma"/>
            </a:endParaRPr>
          </a:p>
          <a:p>
            <a:pPr marL="12700">
              <a:lnSpc>
                <a:spcPts val="2475"/>
              </a:lnSpc>
            </a:pPr>
            <a:r>
              <a:rPr sz="2250" spc="-100" dirty="0">
                <a:latin typeface="Tahoma"/>
                <a:cs typeface="Tahoma"/>
              </a:rPr>
              <a:t>для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-95" dirty="0">
                <a:latin typeface="Tahoma"/>
                <a:cs typeface="Tahoma"/>
              </a:rPr>
              <a:t>оценивания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6325" y="585059"/>
            <a:ext cx="7644544" cy="517757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68196" y="-60318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7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8753" y="1929643"/>
            <a:ext cx="21653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30" dirty="0">
                <a:solidFill>
                  <a:srgbClr val="E10000"/>
                </a:solidFill>
                <a:latin typeface="Tahoma"/>
                <a:cs typeface="Tahoma"/>
              </a:rPr>
              <a:t>баллов</a:t>
            </a:r>
            <a:r>
              <a:rPr sz="2250" spc="-240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2215393"/>
            <a:ext cx="18827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80" dirty="0">
                <a:latin typeface="Tahoma"/>
                <a:cs typeface="Tahoma"/>
              </a:rPr>
              <a:t> </a:t>
            </a:r>
            <a:r>
              <a:rPr sz="2250" spc="-50" dirty="0">
                <a:latin typeface="Tahoma"/>
                <a:cs typeface="Tahoma"/>
              </a:rPr>
              <a:t>грамотность </a:t>
            </a:r>
            <a:r>
              <a:rPr sz="2250" spc="-20" dirty="0">
                <a:latin typeface="Tahoma"/>
                <a:cs typeface="Tahoma"/>
              </a:rPr>
              <a:t>речи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54778" y="571500"/>
            <a:ext cx="6603471" cy="51911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68196" y="-60324"/>
            <a:ext cx="2895204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20</a:t>
            </a:r>
            <a:endParaRPr sz="15000" dirty="0">
              <a:latin typeface="Roboto Cn"/>
              <a:cs typeface="Roboto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8753" y="1929638"/>
            <a:ext cx="21653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30" dirty="0">
                <a:solidFill>
                  <a:srgbClr val="E10000"/>
                </a:solidFill>
                <a:latin typeface="Tahoma"/>
                <a:cs typeface="Tahoma"/>
              </a:rPr>
              <a:t>баллов</a:t>
            </a:r>
            <a:r>
              <a:rPr sz="2250" spc="-240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2215388"/>
            <a:ext cx="1840864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80" dirty="0">
                <a:latin typeface="Tahoma"/>
                <a:cs typeface="Tahoma"/>
              </a:rPr>
              <a:t> </a:t>
            </a:r>
            <a:r>
              <a:rPr sz="2250" spc="-10" dirty="0">
                <a:latin typeface="Tahoma"/>
                <a:cs typeface="Tahoma"/>
              </a:rPr>
              <a:t>итоговое </a:t>
            </a:r>
            <a:r>
              <a:rPr sz="2250" spc="-100" dirty="0">
                <a:latin typeface="Tahoma"/>
                <a:cs typeface="Tahoma"/>
              </a:rPr>
              <a:t>собеседование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6550" y="4321269"/>
            <a:ext cx="1986280" cy="15398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25" dirty="0">
                <a:latin typeface="Tahoma"/>
                <a:cs typeface="Tahoma"/>
              </a:rPr>
              <a:t>Для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«зачета» </a:t>
            </a:r>
            <a:r>
              <a:rPr sz="2600" spc="-10" dirty="0">
                <a:latin typeface="Tahoma"/>
                <a:cs typeface="Tahoma"/>
              </a:rPr>
              <a:t>достаточно </a:t>
            </a:r>
            <a:r>
              <a:rPr sz="2600" spc="-95" dirty="0">
                <a:latin typeface="Tahoma"/>
                <a:cs typeface="Tahoma"/>
              </a:rPr>
              <a:t>набрать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10 </a:t>
            </a:r>
            <a:r>
              <a:rPr sz="2600" spc="-10" dirty="0">
                <a:latin typeface="Tahoma"/>
                <a:cs typeface="Tahoma"/>
              </a:rPr>
              <a:t>баллов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14400" y="1447800"/>
            <a:ext cx="3429635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250" b="1" dirty="0">
                <a:latin typeface="Roboto Cn"/>
                <a:cs typeface="Roboto Cn"/>
              </a:rPr>
              <a:t>12</a:t>
            </a:r>
            <a:r>
              <a:rPr sz="5250" b="1" spc="-245" dirty="0">
                <a:latin typeface="Roboto Cn"/>
                <a:cs typeface="Roboto Cn"/>
              </a:rPr>
              <a:t> </a:t>
            </a:r>
            <a:r>
              <a:rPr sz="5250" b="1" spc="145" dirty="0">
                <a:latin typeface="Roboto Cn"/>
                <a:cs typeface="Roboto Cn"/>
              </a:rPr>
              <a:t>февраля</a:t>
            </a:r>
            <a:endParaRPr sz="5250" dirty="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59052" y="1447800"/>
            <a:ext cx="5324475" cy="157797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-60" dirty="0">
                <a:latin typeface="Tahoma"/>
                <a:cs typeface="Tahoma"/>
              </a:rPr>
              <a:t>Основная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95" dirty="0">
                <a:latin typeface="Tahoma"/>
                <a:cs typeface="Tahoma"/>
              </a:rPr>
              <a:t>дата</a:t>
            </a:r>
            <a:r>
              <a:rPr sz="2600" spc="-21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испытания.</a:t>
            </a:r>
            <a:endParaRPr sz="2600" dirty="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85"/>
              </a:spcBef>
            </a:pPr>
            <a:r>
              <a:rPr sz="2600" spc="-135" dirty="0">
                <a:latin typeface="Tahoma"/>
                <a:cs typeface="Tahoma"/>
              </a:rPr>
              <a:t>Результаты</a:t>
            </a:r>
            <a:r>
              <a:rPr sz="2600" spc="-15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девятиклассников</a:t>
            </a:r>
            <a:r>
              <a:rPr sz="2600" spc="-155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оценят </a:t>
            </a:r>
            <a:r>
              <a:rPr sz="2600" spc="-80" dirty="0">
                <a:latin typeface="Tahoma"/>
                <a:cs typeface="Tahoma"/>
              </a:rPr>
              <a:t>по</a:t>
            </a:r>
            <a:r>
              <a:rPr sz="2600" spc="-220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системе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«зачет»/«незачет»</a:t>
            </a:r>
            <a:endParaRPr sz="2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903382"/>
            <a:ext cx="2924810" cy="149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775"/>
              </a:lnSpc>
              <a:spcBef>
                <a:spcPts val="100"/>
              </a:spcBef>
            </a:pPr>
            <a:r>
              <a:rPr sz="5250" b="1" dirty="0">
                <a:latin typeface="Roboto Cn"/>
                <a:cs typeface="Roboto Cn"/>
              </a:rPr>
              <a:t>12</a:t>
            </a:r>
            <a:r>
              <a:rPr sz="5250" b="1" spc="-254" dirty="0">
                <a:latin typeface="Roboto Cn"/>
                <a:cs typeface="Roboto Cn"/>
              </a:rPr>
              <a:t> </a:t>
            </a:r>
            <a:r>
              <a:rPr sz="5250" b="1" spc="110" dirty="0">
                <a:latin typeface="Roboto Cn"/>
                <a:cs typeface="Roboto Cn"/>
              </a:rPr>
              <a:t>марта</a:t>
            </a:r>
            <a:endParaRPr sz="5250" dirty="0">
              <a:latin typeface="Roboto Cn"/>
              <a:cs typeface="Roboto Cn"/>
            </a:endParaRPr>
          </a:p>
          <a:p>
            <a:pPr marL="12700">
              <a:lnSpc>
                <a:spcPts val="5775"/>
              </a:lnSpc>
            </a:pPr>
            <a:r>
              <a:rPr sz="5250" b="1" dirty="0">
                <a:latin typeface="Roboto Cn"/>
                <a:cs typeface="Roboto Cn"/>
              </a:rPr>
              <a:t>21</a:t>
            </a:r>
            <a:r>
              <a:rPr sz="5250" b="1" spc="-245" dirty="0">
                <a:latin typeface="Roboto Cn"/>
                <a:cs typeface="Roboto Cn"/>
              </a:rPr>
              <a:t> </a:t>
            </a:r>
            <a:r>
              <a:rPr sz="5250" b="1" spc="175" dirty="0">
                <a:latin typeface="Roboto Cn"/>
                <a:cs typeface="Roboto Cn"/>
              </a:rPr>
              <a:t>апреля</a:t>
            </a:r>
            <a:endParaRPr sz="5250" dirty="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59053" y="368395"/>
            <a:ext cx="4865370" cy="40544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80" dirty="0">
                <a:latin typeface="Tahoma"/>
                <a:cs typeface="Tahoma"/>
              </a:rPr>
              <a:t>Дополнительные</a:t>
            </a:r>
            <a:r>
              <a:rPr sz="2600" spc="-215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сроки</a:t>
            </a:r>
            <a:r>
              <a:rPr sz="2600" spc="-195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сдачи</a:t>
            </a:r>
            <a:r>
              <a:rPr sz="2600" spc="-195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для </a:t>
            </a:r>
            <a:r>
              <a:rPr sz="2600" spc="-100" dirty="0">
                <a:latin typeface="Tahoma"/>
                <a:cs typeface="Tahoma"/>
              </a:rPr>
              <a:t>выпускников,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которые:</a:t>
            </a:r>
            <a:endParaRPr sz="2600">
              <a:latin typeface="Tahoma"/>
              <a:cs typeface="Tahoma"/>
            </a:endParaRPr>
          </a:p>
          <a:p>
            <a:pPr marL="288290" indent="-275590">
              <a:lnSpc>
                <a:spcPct val="100000"/>
              </a:lnSpc>
              <a:spcBef>
                <a:spcPts val="1460"/>
              </a:spcBef>
              <a:buChar char="–"/>
              <a:tabLst>
                <a:tab pos="288290" algn="l"/>
              </a:tabLst>
            </a:pPr>
            <a:r>
              <a:rPr sz="2600" spc="-95" dirty="0">
                <a:latin typeface="Tahoma"/>
                <a:cs typeface="Tahoma"/>
              </a:rPr>
              <a:t>получили</a:t>
            </a:r>
            <a:r>
              <a:rPr sz="2600" spc="-20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«незачет»;</a:t>
            </a:r>
            <a:endParaRPr sz="2600">
              <a:latin typeface="Tahoma"/>
              <a:cs typeface="Tahoma"/>
            </a:endParaRPr>
          </a:p>
          <a:p>
            <a:pPr marL="12700" marR="276860" indent="275590">
              <a:lnSpc>
                <a:spcPts val="2930"/>
              </a:lnSpc>
              <a:spcBef>
                <a:spcPts val="1785"/>
              </a:spcBef>
              <a:buChar char="–"/>
              <a:tabLst>
                <a:tab pos="288290" algn="l"/>
              </a:tabLst>
            </a:pPr>
            <a:r>
              <a:rPr sz="2600" spc="-70" dirty="0">
                <a:latin typeface="Tahoma"/>
                <a:cs typeface="Tahoma"/>
              </a:rPr>
              <a:t>пропустили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или</a:t>
            </a:r>
            <a:r>
              <a:rPr sz="2600" spc="-22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не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завершили </a:t>
            </a:r>
            <a:r>
              <a:rPr sz="2600" spc="-65" dirty="0">
                <a:latin typeface="Tahoma"/>
                <a:cs typeface="Tahoma"/>
              </a:rPr>
              <a:t>итоговое</a:t>
            </a:r>
            <a:r>
              <a:rPr sz="2600" spc="-185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собеседование</a:t>
            </a:r>
            <a:r>
              <a:rPr sz="2600" spc="-18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по </a:t>
            </a:r>
            <a:r>
              <a:rPr sz="2600" spc="-110" dirty="0">
                <a:latin typeface="Tahoma"/>
                <a:cs typeface="Tahoma"/>
              </a:rPr>
              <a:t>уважительным</a:t>
            </a:r>
            <a:r>
              <a:rPr sz="2600" spc="-19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причинам;</a:t>
            </a:r>
            <a:endParaRPr sz="2600">
              <a:latin typeface="Tahoma"/>
              <a:cs typeface="Tahoma"/>
            </a:endParaRPr>
          </a:p>
          <a:p>
            <a:pPr marL="12700" marR="262890" indent="275590">
              <a:lnSpc>
                <a:spcPts val="2920"/>
              </a:lnSpc>
              <a:spcBef>
                <a:spcPts val="1714"/>
              </a:spcBef>
              <a:buChar char="–"/>
              <a:tabLst>
                <a:tab pos="288290" algn="l"/>
              </a:tabLst>
            </a:pPr>
            <a:r>
              <a:rPr sz="2600" spc="-120" dirty="0">
                <a:latin typeface="Tahoma"/>
                <a:cs typeface="Tahoma"/>
              </a:rPr>
              <a:t>не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125" dirty="0">
                <a:latin typeface="Tahoma"/>
                <a:cs typeface="Tahoma"/>
              </a:rPr>
              <a:t>завершили</a:t>
            </a:r>
            <a:r>
              <a:rPr sz="2600" spc="-21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итоговое </a:t>
            </a:r>
            <a:r>
              <a:rPr sz="2600" spc="-90" dirty="0">
                <a:latin typeface="Tahoma"/>
                <a:cs typeface="Tahoma"/>
              </a:rPr>
              <a:t>собеседование</a:t>
            </a:r>
            <a:r>
              <a:rPr sz="2600" spc="-20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из-</a:t>
            </a:r>
            <a:r>
              <a:rPr sz="2600" spc="-175" dirty="0">
                <a:latin typeface="Tahoma"/>
                <a:cs typeface="Tahoma"/>
              </a:rPr>
              <a:t>за</a:t>
            </a:r>
            <a:r>
              <a:rPr sz="2600" spc="-18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нарушения </a:t>
            </a:r>
            <a:r>
              <a:rPr sz="2600" spc="-10" dirty="0">
                <a:latin typeface="Tahoma"/>
                <a:cs typeface="Tahoma"/>
              </a:rPr>
              <a:t>Порядка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499" y="571500"/>
            <a:ext cx="7905749" cy="51911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449196" y="-60323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4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8753" y="1929639"/>
            <a:ext cx="105346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14" dirty="0">
                <a:solidFill>
                  <a:srgbClr val="E10000"/>
                </a:solidFill>
                <a:latin typeface="Tahoma"/>
                <a:cs typeface="Tahoma"/>
              </a:rPr>
              <a:t>задания,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2215389"/>
            <a:ext cx="2260600" cy="94106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85" dirty="0">
                <a:latin typeface="Tahoma"/>
                <a:cs typeface="Tahoma"/>
              </a:rPr>
              <a:t>которые</a:t>
            </a:r>
            <a:r>
              <a:rPr sz="2250" spc="-170" dirty="0">
                <a:latin typeface="Tahoma"/>
                <a:cs typeface="Tahoma"/>
              </a:rPr>
              <a:t> </a:t>
            </a:r>
            <a:r>
              <a:rPr sz="2250" spc="-10" dirty="0">
                <a:latin typeface="Tahoma"/>
                <a:cs typeface="Tahoma"/>
              </a:rPr>
              <a:t>нужно выполнить </a:t>
            </a:r>
            <a:r>
              <a:rPr sz="2250" spc="-90" dirty="0">
                <a:latin typeface="Tahoma"/>
                <a:cs typeface="Tahoma"/>
              </a:rPr>
              <a:t>девятиклассникам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6550" y="4321271"/>
            <a:ext cx="2243455" cy="15398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sz="2600" spc="-65" dirty="0">
                <a:latin typeface="Tahoma"/>
                <a:cs typeface="Tahoma"/>
              </a:rPr>
              <a:t>Собеседование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одним </a:t>
            </a:r>
            <a:r>
              <a:rPr sz="2600" spc="-70" dirty="0">
                <a:latin typeface="Tahoma"/>
                <a:cs typeface="Tahoma"/>
              </a:rPr>
              <a:t>учеником</a:t>
            </a:r>
            <a:r>
              <a:rPr sz="2600" spc="-210" dirty="0">
                <a:latin typeface="Tahoma"/>
                <a:cs typeface="Tahoma"/>
              </a:rPr>
              <a:t> </a:t>
            </a:r>
            <a:r>
              <a:rPr sz="2600" spc="160" dirty="0">
                <a:latin typeface="Tahoma"/>
                <a:cs typeface="Tahoma"/>
              </a:rPr>
              <a:t>– </a:t>
            </a:r>
            <a:r>
              <a:rPr sz="2600" spc="-120" dirty="0">
                <a:latin typeface="Tahoma"/>
                <a:cs typeface="Tahoma"/>
              </a:rPr>
              <a:t>15–16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минут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219241"/>
            <a:ext cx="425196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90" dirty="0">
                <a:latin typeface="Roboto Cn"/>
                <a:cs typeface="Roboto Cn"/>
              </a:rPr>
              <a:t>Задание</a:t>
            </a:r>
            <a:r>
              <a:rPr sz="5250" b="1" spc="-110" dirty="0">
                <a:latin typeface="Roboto Cn"/>
                <a:cs typeface="Roboto Cn"/>
              </a:rPr>
              <a:t> </a:t>
            </a:r>
            <a:r>
              <a:rPr sz="5250" b="1" spc="-25" dirty="0">
                <a:latin typeface="Roboto Cn"/>
                <a:cs typeface="Roboto Cn"/>
              </a:rPr>
              <a:t>1. </a:t>
            </a:r>
            <a:r>
              <a:rPr sz="5250" b="1" spc="225" dirty="0">
                <a:latin typeface="Roboto Cn"/>
                <a:cs typeface="Roboto Cn"/>
              </a:rPr>
              <a:t>Чтение</a:t>
            </a:r>
            <a:r>
              <a:rPr sz="5250" b="1" spc="-125" dirty="0">
                <a:latin typeface="Roboto Cn"/>
                <a:cs typeface="Roboto Cn"/>
              </a:rPr>
              <a:t> </a:t>
            </a:r>
            <a:r>
              <a:rPr sz="5250" b="1" spc="55" dirty="0">
                <a:latin typeface="Roboto Cn"/>
                <a:cs typeface="Roboto Cn"/>
              </a:rPr>
              <a:t>текста</a:t>
            </a:r>
            <a:endParaRPr sz="5250" dirty="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59053" y="2209800"/>
            <a:ext cx="5455285" cy="19780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6675">
              <a:lnSpc>
                <a:spcPts val="2930"/>
              </a:lnSpc>
              <a:spcBef>
                <a:spcPts val="380"/>
              </a:spcBef>
            </a:pPr>
            <a:r>
              <a:rPr sz="2600" spc="-110" dirty="0">
                <a:latin typeface="Tahoma"/>
                <a:cs typeface="Tahoma"/>
              </a:rPr>
              <a:t>Ученику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60" dirty="0">
                <a:latin typeface="Tahoma"/>
                <a:cs typeface="Tahoma"/>
              </a:rPr>
              <a:t>нужно</a:t>
            </a:r>
            <a:r>
              <a:rPr sz="2600" spc="-200" dirty="0">
                <a:latin typeface="Tahoma"/>
                <a:cs typeface="Tahoma"/>
              </a:rPr>
              <a:t> </a:t>
            </a:r>
            <a:r>
              <a:rPr sz="2600" spc="-95" dirty="0">
                <a:latin typeface="Tahoma"/>
                <a:cs typeface="Tahoma"/>
              </a:rPr>
              <a:t>прочитать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небольшой </a:t>
            </a:r>
            <a:r>
              <a:rPr sz="2600" spc="-10" dirty="0">
                <a:latin typeface="Tahoma"/>
                <a:cs typeface="Tahoma"/>
              </a:rPr>
              <a:t>текст.</a:t>
            </a:r>
            <a:endParaRPr sz="2600" dirty="0">
              <a:latin typeface="Tahoma"/>
              <a:cs typeface="Tahoma"/>
            </a:endParaRPr>
          </a:p>
          <a:p>
            <a:pPr marL="12700" marR="5080">
              <a:lnSpc>
                <a:spcPts val="4650"/>
              </a:lnSpc>
              <a:spcBef>
                <a:spcPts val="140"/>
              </a:spcBef>
            </a:pPr>
            <a:r>
              <a:rPr sz="2600" dirty="0">
                <a:latin typeface="Tahoma"/>
                <a:cs typeface="Tahoma"/>
              </a:rPr>
              <a:t>На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подготовку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210" dirty="0">
                <a:latin typeface="Tahoma"/>
                <a:cs typeface="Tahoma"/>
              </a:rPr>
              <a:t>–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максимум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минуты. </a:t>
            </a:r>
            <a:r>
              <a:rPr sz="2600" spc="-80" dirty="0">
                <a:latin typeface="Tahoma"/>
                <a:cs typeface="Tahoma"/>
              </a:rPr>
              <a:t>Время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25" dirty="0">
                <a:latin typeface="Tahoma"/>
                <a:cs typeface="Tahoma"/>
              </a:rPr>
              <a:t>на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ответ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210" dirty="0">
                <a:latin typeface="Tahoma"/>
                <a:cs typeface="Tahoma"/>
              </a:rPr>
              <a:t>–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минуты</a:t>
            </a:r>
            <a:endParaRPr sz="2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571500"/>
            <a:ext cx="7905749" cy="51911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1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50" dirty="0"/>
              <a:t>3</a:t>
            </a:r>
            <a:r>
              <a:rPr spc="-305" dirty="0"/>
              <a:t> </a:t>
            </a:r>
            <a:r>
              <a:rPr spc="-10" dirty="0"/>
              <a:t>группам критериев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49196" y="2901949"/>
            <a:ext cx="104648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65" dirty="0">
                <a:solidFill>
                  <a:srgbClr val="E10000"/>
                </a:solidFill>
                <a:latin typeface="Roboto Cn"/>
                <a:cs typeface="Roboto Cn"/>
              </a:rPr>
              <a:t>З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37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87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1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3"/>
            <a:ext cx="484251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90" dirty="0">
                <a:latin typeface="Roboto Cn"/>
                <a:cs typeface="Roboto Cn"/>
              </a:rPr>
              <a:t>Задание</a:t>
            </a:r>
            <a:r>
              <a:rPr sz="5250" b="1" spc="-110" dirty="0">
                <a:latin typeface="Roboto Cn"/>
                <a:cs typeface="Roboto Cn"/>
              </a:rPr>
              <a:t> </a:t>
            </a:r>
            <a:r>
              <a:rPr sz="5250" b="1" spc="-25" dirty="0">
                <a:latin typeface="Roboto Cn"/>
                <a:cs typeface="Roboto Cn"/>
              </a:rPr>
              <a:t>2. </a:t>
            </a:r>
            <a:r>
              <a:rPr sz="5250" b="1" spc="110" dirty="0">
                <a:latin typeface="Roboto Cn"/>
                <a:cs typeface="Roboto Cn"/>
              </a:rPr>
              <a:t>Пересказ</a:t>
            </a:r>
            <a:r>
              <a:rPr sz="5250" b="1" spc="-105" dirty="0">
                <a:latin typeface="Roboto Cn"/>
                <a:cs typeface="Roboto Cn"/>
              </a:rPr>
              <a:t> </a:t>
            </a:r>
            <a:r>
              <a:rPr sz="5250" b="1" spc="55" dirty="0">
                <a:latin typeface="Roboto Cn"/>
                <a:cs typeface="Roboto Cn"/>
              </a:rPr>
              <a:t>текста</a:t>
            </a:r>
            <a:endParaRPr sz="525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59053" y="368398"/>
            <a:ext cx="5455285" cy="23495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135890">
              <a:lnSpc>
                <a:spcPts val="2930"/>
              </a:lnSpc>
              <a:spcBef>
                <a:spcPts val="380"/>
              </a:spcBef>
            </a:pPr>
            <a:r>
              <a:rPr sz="2600" spc="-75" dirty="0">
                <a:latin typeface="Tahoma"/>
                <a:cs typeface="Tahoma"/>
              </a:rPr>
              <a:t>Выпускнику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60" dirty="0">
                <a:latin typeface="Tahoma"/>
                <a:cs typeface="Tahoma"/>
              </a:rPr>
              <a:t>нужно</a:t>
            </a:r>
            <a:r>
              <a:rPr sz="2600" spc="-190" dirty="0">
                <a:latin typeface="Tahoma"/>
                <a:cs typeface="Tahoma"/>
              </a:rPr>
              <a:t> </a:t>
            </a:r>
            <a:r>
              <a:rPr sz="2600" spc="-130" dirty="0">
                <a:latin typeface="Tahoma"/>
                <a:cs typeface="Tahoma"/>
              </a:rPr>
              <a:t>пересказать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30" dirty="0">
                <a:latin typeface="Tahoma"/>
                <a:cs typeface="Tahoma"/>
              </a:rPr>
              <a:t>текст </a:t>
            </a:r>
            <a:r>
              <a:rPr sz="2600" spc="-110" dirty="0">
                <a:latin typeface="Tahoma"/>
                <a:cs typeface="Tahoma"/>
              </a:rPr>
              <a:t>задания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1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и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встроить </a:t>
            </a:r>
            <a:r>
              <a:rPr sz="2600" spc="-90" dirty="0">
                <a:latin typeface="Tahoma"/>
                <a:cs typeface="Tahoma"/>
              </a:rPr>
              <a:t>дополнительный</a:t>
            </a:r>
            <a:r>
              <a:rPr sz="2600" spc="-17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материал.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4650"/>
              </a:lnSpc>
              <a:spcBef>
                <a:spcPts val="135"/>
              </a:spcBef>
            </a:pPr>
            <a:r>
              <a:rPr sz="2600" dirty="0">
                <a:latin typeface="Tahoma"/>
                <a:cs typeface="Tahoma"/>
              </a:rPr>
              <a:t>На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подготовку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210" dirty="0">
                <a:latin typeface="Tahoma"/>
                <a:cs typeface="Tahoma"/>
              </a:rPr>
              <a:t>–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максимум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минуты. </a:t>
            </a:r>
            <a:r>
              <a:rPr sz="2600" spc="-80" dirty="0">
                <a:latin typeface="Tahoma"/>
                <a:cs typeface="Tahoma"/>
              </a:rPr>
              <a:t>Время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25" dirty="0">
                <a:latin typeface="Tahoma"/>
                <a:cs typeface="Tahoma"/>
              </a:rPr>
              <a:t>на</a:t>
            </a:r>
            <a:r>
              <a:rPr sz="2600" spc="-24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ответ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210" dirty="0">
                <a:latin typeface="Tahoma"/>
                <a:cs typeface="Tahoma"/>
              </a:rPr>
              <a:t>–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минуты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571503"/>
            <a:ext cx="7905749" cy="51911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2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50" dirty="0"/>
              <a:t>3</a:t>
            </a:r>
            <a:r>
              <a:rPr spc="-305" dirty="0"/>
              <a:t> </a:t>
            </a:r>
            <a:r>
              <a:rPr spc="-10" dirty="0"/>
              <a:t>группам критериев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49196" y="2901952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0" dirty="0">
                <a:solidFill>
                  <a:srgbClr val="E10000"/>
                </a:solidFill>
                <a:latin typeface="Roboto Cn"/>
                <a:cs typeface="Roboto Cn"/>
              </a:rPr>
              <a:t>4</a:t>
            </a:r>
            <a:endParaRPr sz="15000">
              <a:latin typeface="Roboto Cn"/>
              <a:cs typeface="Roboto C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40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90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2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27930" cy="2159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90" dirty="0">
                <a:latin typeface="Roboto Cn"/>
                <a:cs typeface="Roboto Cn"/>
              </a:rPr>
              <a:t>Задание</a:t>
            </a:r>
            <a:r>
              <a:rPr sz="5250" b="1" spc="-110" dirty="0">
                <a:latin typeface="Roboto Cn"/>
                <a:cs typeface="Roboto Cn"/>
              </a:rPr>
              <a:t> </a:t>
            </a:r>
            <a:r>
              <a:rPr sz="5250" b="1" spc="-25" dirty="0">
                <a:latin typeface="Roboto Cn"/>
                <a:cs typeface="Roboto Cn"/>
              </a:rPr>
              <a:t>3. </a:t>
            </a:r>
            <a:r>
              <a:rPr sz="5250" b="1" spc="195" dirty="0">
                <a:latin typeface="Roboto Cn"/>
                <a:cs typeface="Roboto Cn"/>
              </a:rPr>
              <a:t>Монологическое </a:t>
            </a:r>
            <a:r>
              <a:rPr sz="5250" b="1" spc="-10" dirty="0">
                <a:latin typeface="Roboto Cn"/>
                <a:cs typeface="Roboto Cn"/>
              </a:rPr>
              <a:t>высказывание</a:t>
            </a:r>
            <a:endParaRPr sz="5250">
              <a:latin typeface="Roboto Cn"/>
              <a:cs typeface="Roboto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205" y="177780"/>
            <a:ext cx="5099050" cy="4616450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-75" dirty="0">
                <a:latin typeface="Tahoma"/>
                <a:cs typeface="Tahoma"/>
              </a:rPr>
              <a:t>Три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85" dirty="0">
                <a:latin typeface="Tahoma"/>
                <a:cs typeface="Tahoma"/>
              </a:rPr>
              <a:t>темы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114" dirty="0">
                <a:latin typeface="Tahoma"/>
                <a:cs typeface="Tahoma"/>
              </a:rPr>
              <a:t>для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монолога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25" dirty="0">
                <a:latin typeface="Tahoma"/>
                <a:cs typeface="Tahoma"/>
              </a:rPr>
              <a:t>на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выбор:</a:t>
            </a:r>
            <a:endParaRPr sz="2600">
              <a:latin typeface="Tahoma"/>
              <a:cs typeface="Tahoma"/>
            </a:endParaRPr>
          </a:p>
          <a:p>
            <a:pPr marL="288290" indent="-275590">
              <a:lnSpc>
                <a:spcPts val="3025"/>
              </a:lnSpc>
              <a:spcBef>
                <a:spcPts val="1530"/>
              </a:spcBef>
              <a:buChar char="–"/>
              <a:tabLst>
                <a:tab pos="288290" algn="l"/>
              </a:tabLst>
            </a:pPr>
            <a:r>
              <a:rPr sz="2600" spc="-90" dirty="0">
                <a:latin typeface="Tahoma"/>
                <a:cs typeface="Tahoma"/>
              </a:rPr>
              <a:t>описание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фотографии;</a:t>
            </a:r>
            <a:endParaRPr sz="2600">
              <a:latin typeface="Tahoma"/>
              <a:cs typeface="Tahoma"/>
            </a:endParaRPr>
          </a:p>
          <a:p>
            <a:pPr marL="12700" marR="1231900" indent="275590">
              <a:lnSpc>
                <a:spcPts val="2930"/>
              </a:lnSpc>
              <a:spcBef>
                <a:spcPts val="155"/>
              </a:spcBef>
              <a:buChar char="–"/>
              <a:tabLst>
                <a:tab pos="288290" algn="l"/>
              </a:tabLst>
            </a:pPr>
            <a:r>
              <a:rPr sz="2600" spc="-105" dirty="0">
                <a:latin typeface="Tahoma"/>
                <a:cs typeface="Tahoma"/>
              </a:rPr>
              <a:t>повествование</a:t>
            </a:r>
            <a:r>
              <a:rPr sz="2600" spc="-210" dirty="0">
                <a:latin typeface="Tahoma"/>
                <a:cs typeface="Tahoma"/>
              </a:rPr>
              <a:t> </a:t>
            </a:r>
            <a:r>
              <a:rPr sz="2600" spc="-125" dirty="0">
                <a:latin typeface="Tahoma"/>
                <a:cs typeface="Tahoma"/>
              </a:rPr>
              <a:t>на</a:t>
            </a:r>
            <a:r>
              <a:rPr sz="2600" spc="-200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основе </a:t>
            </a:r>
            <a:r>
              <a:rPr sz="2600" spc="-75" dirty="0">
                <a:latin typeface="Tahoma"/>
                <a:cs typeface="Tahoma"/>
              </a:rPr>
              <a:t>жизненного</a:t>
            </a:r>
            <a:r>
              <a:rPr sz="2600" spc="-17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опыта;</a:t>
            </a:r>
            <a:endParaRPr sz="2600">
              <a:latin typeface="Tahoma"/>
              <a:cs typeface="Tahoma"/>
            </a:endParaRPr>
          </a:p>
          <a:p>
            <a:pPr marL="288290" indent="-275590">
              <a:lnSpc>
                <a:spcPts val="2755"/>
              </a:lnSpc>
              <a:buChar char="–"/>
              <a:tabLst>
                <a:tab pos="288290" algn="l"/>
              </a:tabLst>
            </a:pPr>
            <a:r>
              <a:rPr sz="2600" spc="-90" dirty="0">
                <a:latin typeface="Tahoma"/>
                <a:cs typeface="Tahoma"/>
              </a:rPr>
              <a:t>рассуждение</a:t>
            </a:r>
            <a:r>
              <a:rPr sz="2600" spc="-22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по</a:t>
            </a:r>
            <a:r>
              <a:rPr sz="2600" spc="-20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определенной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10" dirty="0">
                <a:latin typeface="Tahoma"/>
                <a:cs typeface="Tahoma"/>
              </a:rPr>
              <a:t>проблеме.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1795"/>
              </a:spcBef>
            </a:pPr>
            <a:r>
              <a:rPr sz="2600" spc="-150" dirty="0">
                <a:latin typeface="Tahoma"/>
                <a:cs typeface="Tahoma"/>
              </a:rPr>
              <a:t>1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минута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125" dirty="0">
                <a:latin typeface="Tahoma"/>
                <a:cs typeface="Tahoma"/>
              </a:rPr>
              <a:t>на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подготовку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и</a:t>
            </a:r>
            <a:r>
              <a:rPr sz="2600" spc="-23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минуты </a:t>
            </a:r>
            <a:r>
              <a:rPr sz="2600" spc="-125" dirty="0">
                <a:latin typeface="Tahoma"/>
                <a:cs typeface="Tahoma"/>
              </a:rPr>
              <a:t>на</a:t>
            </a:r>
            <a:r>
              <a:rPr sz="2600" spc="-25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монолог.</a:t>
            </a:r>
            <a:endParaRPr sz="2600">
              <a:latin typeface="Tahoma"/>
              <a:cs typeface="Tahoma"/>
            </a:endParaRPr>
          </a:p>
          <a:p>
            <a:pPr marL="12700" marR="362585">
              <a:lnSpc>
                <a:spcPts val="2930"/>
              </a:lnSpc>
              <a:spcBef>
                <a:spcPts val="1730"/>
              </a:spcBef>
            </a:pPr>
            <a:r>
              <a:rPr sz="2600" spc="-25" dirty="0">
                <a:latin typeface="Tahoma"/>
                <a:cs typeface="Tahoma"/>
              </a:rPr>
              <a:t>Для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каждого</a:t>
            </a:r>
            <a:r>
              <a:rPr sz="2600" spc="-21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типа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монолога</a:t>
            </a:r>
            <a:r>
              <a:rPr sz="2600" spc="-229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есть </a:t>
            </a:r>
            <a:r>
              <a:rPr sz="2600" spc="-105" dirty="0">
                <a:latin typeface="Tahoma"/>
                <a:cs typeface="Tahoma"/>
              </a:rPr>
              <a:t>карточка-</a:t>
            </a:r>
            <a:r>
              <a:rPr sz="2600" spc="-10" dirty="0">
                <a:latin typeface="Tahoma"/>
                <a:cs typeface="Tahoma"/>
              </a:rPr>
              <a:t>подсказка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330</Words>
  <Application>Microsoft Office PowerPoint</Application>
  <PresentationFormat>Произвольный</PresentationFormat>
  <Paragraphs>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Итоговое</vt:lpstr>
      <vt:lpstr>12 февраля</vt:lpstr>
      <vt:lpstr>12 марта 21 апреля</vt:lpstr>
      <vt:lpstr>Презентация PowerPoint</vt:lpstr>
      <vt:lpstr>Задание 1. Чтение текста</vt:lpstr>
      <vt:lpstr>Задание 1 оценивают по 3 группам критериев</vt:lpstr>
      <vt:lpstr>Задание 2. Пересказ текста</vt:lpstr>
      <vt:lpstr>Задание 2 оценивают по 3 группам критериев</vt:lpstr>
      <vt:lpstr>Задание 3. Монологическое высказывание</vt:lpstr>
      <vt:lpstr>Задание 3 оценивают по 2 группам критериев</vt:lpstr>
      <vt:lpstr>Задание 4. Диалог</vt:lpstr>
      <vt:lpstr>Задание 4 оценивают по одному критерию</vt:lpstr>
      <vt:lpstr>Дополнительная </vt:lpstr>
      <vt:lpstr>Максимум 7 баллов можно получить за грамотность речи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</dc:title>
  <dc:creator>Пользователь6</dc:creator>
  <cp:lastModifiedBy>Пользователь6</cp:lastModifiedBy>
  <cp:revision>1</cp:revision>
  <dcterms:created xsi:type="dcterms:W3CDTF">2025-01-15T15:39:09Z</dcterms:created>
  <dcterms:modified xsi:type="dcterms:W3CDTF">2025-01-15T15:42:28Z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2024-11-11T00:00:00Z</vt:filetime>
  </property>
  <property fmtid="{D5CDD505-2E9C-101B-9397-08002B2CF9AE}" pid="3" name="Creator">
    <vt:lpwstr>Chromium</vt:lpwstr>
  </property>
  <property fmtid="{D5CDD505-2E9C-101B-9397-08002B2CF9AE}" pid="4" name="LastSaved">
    <vt:filetime>2025-01-15T00:00:00Z</vt:filetime>
  </property>
  <property fmtid="{D5CDD505-2E9C-101B-9397-08002B2CF9AE}" pid="5" name="Producer">
    <vt:lpwstr>Skia/PDF m79</vt:lpwstr>
  </property>
</Properties>
</file>